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EF91A-3515-480A-8F71-8DADA785707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92011-3F50-4145-8BB7-CB7B59699BA8}">
      <dgm:prSet/>
      <dgm:spPr/>
      <dgm:t>
        <a:bodyPr/>
        <a:lstStyle/>
        <a:p>
          <a:r>
            <a:rPr lang="en-US" dirty="0"/>
            <a:t>How do events in other parts of the world make an impact in places far away?</a:t>
          </a:r>
        </a:p>
      </dgm:t>
    </dgm:pt>
    <dgm:pt modelId="{57648F5C-7270-49C3-ADE6-3785F0897614}" type="parTrans" cxnId="{4CBB1176-A0C0-402C-950F-7ACA8643CBF8}">
      <dgm:prSet/>
      <dgm:spPr/>
      <dgm:t>
        <a:bodyPr/>
        <a:lstStyle/>
        <a:p>
          <a:endParaRPr lang="en-US"/>
        </a:p>
      </dgm:t>
    </dgm:pt>
    <dgm:pt modelId="{0EFF81EC-332F-4323-8536-120C3B8B2CA6}" type="sibTrans" cxnId="{4CBB1176-A0C0-402C-950F-7ACA8643CBF8}">
      <dgm:prSet/>
      <dgm:spPr/>
      <dgm:t>
        <a:bodyPr/>
        <a:lstStyle/>
        <a:p>
          <a:endParaRPr lang="en-US"/>
        </a:p>
      </dgm:t>
    </dgm:pt>
    <dgm:pt modelId="{BBA6E1CE-5E2D-4B57-BD44-7B03E6B7C43B}">
      <dgm:prSet/>
      <dgm:spPr/>
      <dgm:t>
        <a:bodyPr/>
        <a:lstStyle/>
        <a:p>
          <a:r>
            <a:rPr lang="en-US" dirty="0"/>
            <a:t>What is the relationship between the 	characteristics of a place, such as geography and climate, and human activity in that place?</a:t>
          </a:r>
        </a:p>
      </dgm:t>
    </dgm:pt>
    <dgm:pt modelId="{74A689FB-9DC9-4230-A5F5-7383EEC3E3FD}" type="parTrans" cxnId="{8731FB55-A797-4554-8F06-706007AF85F5}">
      <dgm:prSet/>
      <dgm:spPr/>
      <dgm:t>
        <a:bodyPr/>
        <a:lstStyle/>
        <a:p>
          <a:endParaRPr lang="en-US"/>
        </a:p>
      </dgm:t>
    </dgm:pt>
    <dgm:pt modelId="{7315F53B-6E15-4001-A963-4A270231B237}" type="sibTrans" cxnId="{8731FB55-A797-4554-8F06-706007AF85F5}">
      <dgm:prSet/>
      <dgm:spPr/>
      <dgm:t>
        <a:bodyPr/>
        <a:lstStyle/>
        <a:p>
          <a:endParaRPr lang="en-US"/>
        </a:p>
      </dgm:t>
    </dgm:pt>
    <dgm:pt modelId="{F54D520A-6EE7-45A0-99DC-CBA066FA738C}" type="pres">
      <dgm:prSet presAssocID="{FB7EF91A-3515-480A-8F71-8DADA785707E}" presName="linear" presStyleCnt="0">
        <dgm:presLayoutVars>
          <dgm:animLvl val="lvl"/>
          <dgm:resizeHandles val="exact"/>
        </dgm:presLayoutVars>
      </dgm:prSet>
      <dgm:spPr/>
    </dgm:pt>
    <dgm:pt modelId="{D1E0442C-8C8E-4403-9468-673097C729BD}" type="pres">
      <dgm:prSet presAssocID="{4C392011-3F50-4145-8BB7-CB7B59699B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12C89B-47C0-402E-9217-C93D1BC1FD30}" type="pres">
      <dgm:prSet presAssocID="{0EFF81EC-332F-4323-8536-120C3B8B2CA6}" presName="spacer" presStyleCnt="0"/>
      <dgm:spPr/>
    </dgm:pt>
    <dgm:pt modelId="{28A04C31-3D09-4D37-B68A-C488C5B59222}" type="pres">
      <dgm:prSet presAssocID="{BBA6E1CE-5E2D-4B57-BD44-7B03E6B7C43B}" presName="parentText" presStyleLbl="node1" presStyleIdx="1" presStyleCnt="2" custScaleX="99773" custScaleY="104040">
        <dgm:presLayoutVars>
          <dgm:chMax val="0"/>
          <dgm:bulletEnabled val="1"/>
        </dgm:presLayoutVars>
      </dgm:prSet>
      <dgm:spPr/>
    </dgm:pt>
  </dgm:ptLst>
  <dgm:cxnLst>
    <dgm:cxn modelId="{48D74C26-3515-4A79-A0F3-A3E783697923}" type="presOf" srcId="{FB7EF91A-3515-480A-8F71-8DADA785707E}" destId="{F54D520A-6EE7-45A0-99DC-CBA066FA738C}" srcOrd="0" destOrd="0" presId="urn:microsoft.com/office/officeart/2005/8/layout/vList2"/>
    <dgm:cxn modelId="{8731FB55-A797-4554-8F06-706007AF85F5}" srcId="{FB7EF91A-3515-480A-8F71-8DADA785707E}" destId="{BBA6E1CE-5E2D-4B57-BD44-7B03E6B7C43B}" srcOrd="1" destOrd="0" parTransId="{74A689FB-9DC9-4230-A5F5-7383EEC3E3FD}" sibTransId="{7315F53B-6E15-4001-A963-4A270231B237}"/>
    <dgm:cxn modelId="{4CBB1176-A0C0-402C-950F-7ACA8643CBF8}" srcId="{FB7EF91A-3515-480A-8F71-8DADA785707E}" destId="{4C392011-3F50-4145-8BB7-CB7B59699BA8}" srcOrd="0" destOrd="0" parTransId="{57648F5C-7270-49C3-ADE6-3785F0897614}" sibTransId="{0EFF81EC-332F-4323-8536-120C3B8B2CA6}"/>
    <dgm:cxn modelId="{22D9E6C0-B8A3-4C61-9104-052AEC00238C}" type="presOf" srcId="{BBA6E1CE-5E2D-4B57-BD44-7B03E6B7C43B}" destId="{28A04C31-3D09-4D37-B68A-C488C5B59222}" srcOrd="0" destOrd="0" presId="urn:microsoft.com/office/officeart/2005/8/layout/vList2"/>
    <dgm:cxn modelId="{B83CC6E3-DB3F-4E62-A5AB-19E52463A6E2}" type="presOf" srcId="{4C392011-3F50-4145-8BB7-CB7B59699BA8}" destId="{D1E0442C-8C8E-4403-9468-673097C729BD}" srcOrd="0" destOrd="0" presId="urn:microsoft.com/office/officeart/2005/8/layout/vList2"/>
    <dgm:cxn modelId="{F7CCCC98-A82F-47E6-B021-95D63AB81895}" type="presParOf" srcId="{F54D520A-6EE7-45A0-99DC-CBA066FA738C}" destId="{D1E0442C-8C8E-4403-9468-673097C729BD}" srcOrd="0" destOrd="0" presId="urn:microsoft.com/office/officeart/2005/8/layout/vList2"/>
    <dgm:cxn modelId="{DD31CF6F-D785-4CE6-BC6F-31B24D2F95BC}" type="presParOf" srcId="{F54D520A-6EE7-45A0-99DC-CBA066FA738C}" destId="{0712C89B-47C0-402E-9217-C93D1BC1FD30}" srcOrd="1" destOrd="0" presId="urn:microsoft.com/office/officeart/2005/8/layout/vList2"/>
    <dgm:cxn modelId="{328E3D4E-EDFD-4EC0-83DA-ED3DDCC38633}" type="presParOf" srcId="{F54D520A-6EE7-45A0-99DC-CBA066FA738C}" destId="{28A04C31-3D09-4D37-B68A-C488C5B592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34DC2-F0EA-4F39-882D-3AD39D8926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5B9B65-FDC1-46E6-AA3E-1BA55F1C1B9A}">
      <dgm:prSet custT="1"/>
      <dgm:spPr/>
      <dgm:t>
        <a:bodyPr/>
        <a:lstStyle/>
        <a:p>
          <a:r>
            <a:rPr lang="en-US" sz="2000" b="1" dirty="0"/>
            <a:t>Boll weevil: </a:t>
          </a:r>
          <a:r>
            <a:rPr lang="en-US" sz="2000" dirty="0"/>
            <a:t>a small beetle with a gray body and a long snout. It lays eggs in the seed pods of the cotton plant where they hatch and cause much damage to crops.</a:t>
          </a:r>
          <a:endParaRPr lang="en-US" sz="1800" dirty="0"/>
        </a:p>
      </dgm:t>
    </dgm:pt>
    <dgm:pt modelId="{2057F941-E370-4FF4-9251-FC285B0D803E}" type="parTrans" cxnId="{A5934402-E7D3-4AF5-8377-2757C29F50C0}">
      <dgm:prSet/>
      <dgm:spPr/>
      <dgm:t>
        <a:bodyPr/>
        <a:lstStyle/>
        <a:p>
          <a:endParaRPr lang="en-US"/>
        </a:p>
      </dgm:t>
    </dgm:pt>
    <dgm:pt modelId="{E7F8E8A8-6151-4CD1-8972-696DA08B2F5D}" type="sibTrans" cxnId="{A5934402-E7D3-4AF5-8377-2757C29F50C0}">
      <dgm:prSet/>
      <dgm:spPr/>
      <dgm:t>
        <a:bodyPr/>
        <a:lstStyle/>
        <a:p>
          <a:endParaRPr lang="en-US"/>
        </a:p>
      </dgm:t>
    </dgm:pt>
    <dgm:pt modelId="{09C7699F-697B-4C4D-8C79-9B47FC435EA8}">
      <dgm:prSet custT="1"/>
      <dgm:spPr/>
      <dgm:t>
        <a:bodyPr/>
        <a:lstStyle/>
        <a:p>
          <a:r>
            <a:rPr lang="en-US" sz="2400" b="1" dirty="0"/>
            <a:t>Cotton: </a:t>
          </a:r>
          <a:r>
            <a:rPr lang="en-US" sz="2000" dirty="0"/>
            <a:t>a plant that makes soft, white fibers which are used to make thread. </a:t>
          </a:r>
        </a:p>
      </dgm:t>
    </dgm:pt>
    <dgm:pt modelId="{80F264A0-BD57-46C9-9E97-02FEA9E76056}" type="parTrans" cxnId="{798C494C-E941-4C14-9588-30D833259142}">
      <dgm:prSet/>
      <dgm:spPr/>
      <dgm:t>
        <a:bodyPr/>
        <a:lstStyle/>
        <a:p>
          <a:endParaRPr lang="en-US"/>
        </a:p>
      </dgm:t>
    </dgm:pt>
    <dgm:pt modelId="{89CAC71F-E156-417B-959E-340838655ED0}" type="sibTrans" cxnId="{798C494C-E941-4C14-9588-30D833259142}">
      <dgm:prSet/>
      <dgm:spPr/>
      <dgm:t>
        <a:bodyPr/>
        <a:lstStyle/>
        <a:p>
          <a:endParaRPr lang="en-US"/>
        </a:p>
      </dgm:t>
    </dgm:pt>
    <dgm:pt modelId="{5E55A426-2B40-45D1-A0B6-76924BE16796}">
      <dgm:prSet custT="1"/>
      <dgm:spPr/>
      <dgm:t>
        <a:bodyPr/>
        <a:lstStyle/>
        <a:p>
          <a:r>
            <a:rPr lang="en-US" sz="2400" b="1" dirty="0"/>
            <a:t>Durable: </a:t>
          </a:r>
          <a:r>
            <a:rPr lang="en-US" sz="2000" dirty="0"/>
            <a:t>not easily broken or worn out.</a:t>
          </a:r>
        </a:p>
      </dgm:t>
    </dgm:pt>
    <dgm:pt modelId="{87AF62B2-B501-45FE-9B89-606BF9AEA77D}" type="parTrans" cxnId="{4DB679EB-328C-43AC-9EE6-BE70E48116CE}">
      <dgm:prSet/>
      <dgm:spPr/>
      <dgm:t>
        <a:bodyPr/>
        <a:lstStyle/>
        <a:p>
          <a:endParaRPr lang="en-US"/>
        </a:p>
      </dgm:t>
    </dgm:pt>
    <dgm:pt modelId="{6A86DB46-88C2-46B9-9E3C-81C6AA8EC08B}" type="sibTrans" cxnId="{4DB679EB-328C-43AC-9EE6-BE70E48116CE}">
      <dgm:prSet/>
      <dgm:spPr/>
      <dgm:t>
        <a:bodyPr/>
        <a:lstStyle/>
        <a:p>
          <a:endParaRPr lang="en-US"/>
        </a:p>
      </dgm:t>
    </dgm:pt>
    <dgm:pt modelId="{4C97DF23-9578-4B55-A248-2F76372ABACF}">
      <dgm:prSet custT="1"/>
      <dgm:spPr/>
      <dgm:t>
        <a:bodyPr/>
        <a:lstStyle/>
        <a:p>
          <a:r>
            <a:rPr lang="en-US" sz="2400" b="1" dirty="0"/>
            <a:t>Flexible: </a:t>
          </a:r>
          <a:r>
            <a:rPr lang="en-US" sz="2000" dirty="0"/>
            <a:t>easily bent without breaking.</a:t>
          </a:r>
        </a:p>
      </dgm:t>
    </dgm:pt>
    <dgm:pt modelId="{5A803EF8-24D0-47EA-836F-EB8416DFEA98}" type="parTrans" cxnId="{9156ED89-1346-45F9-9F98-641A9D33BD59}">
      <dgm:prSet/>
      <dgm:spPr/>
      <dgm:t>
        <a:bodyPr/>
        <a:lstStyle/>
        <a:p>
          <a:endParaRPr lang="en-US"/>
        </a:p>
      </dgm:t>
    </dgm:pt>
    <dgm:pt modelId="{2D846A5D-D7F6-4455-AEBD-0E96E692094C}" type="sibTrans" cxnId="{9156ED89-1346-45F9-9F98-641A9D33BD59}">
      <dgm:prSet/>
      <dgm:spPr/>
      <dgm:t>
        <a:bodyPr/>
        <a:lstStyle/>
        <a:p>
          <a:endParaRPr lang="en-US"/>
        </a:p>
      </dgm:t>
    </dgm:pt>
    <dgm:pt modelId="{93F47633-24D9-42AF-BBD7-A40E28FA6E17}">
      <dgm:prSet custT="1"/>
      <dgm:spPr/>
      <dgm:t>
        <a:bodyPr/>
        <a:lstStyle/>
        <a:p>
          <a:r>
            <a:rPr lang="en-US" sz="2400" b="1" dirty="0"/>
            <a:t>Long staple: </a:t>
          </a:r>
          <a:r>
            <a:rPr lang="en-US" sz="2000" dirty="0"/>
            <a:t>having really long fibers.</a:t>
          </a:r>
        </a:p>
      </dgm:t>
    </dgm:pt>
    <dgm:pt modelId="{98013D79-7EC4-4146-B689-7ECDDE5E7E1A}" type="parTrans" cxnId="{352F4F31-5ED2-4FC2-A7C5-AE14090C92BB}">
      <dgm:prSet/>
      <dgm:spPr/>
      <dgm:t>
        <a:bodyPr/>
        <a:lstStyle/>
        <a:p>
          <a:endParaRPr lang="en-US"/>
        </a:p>
      </dgm:t>
    </dgm:pt>
    <dgm:pt modelId="{474A539F-2C3A-4213-9792-945B78072168}" type="sibTrans" cxnId="{352F4F31-5ED2-4FC2-A7C5-AE14090C92BB}">
      <dgm:prSet/>
      <dgm:spPr/>
      <dgm:t>
        <a:bodyPr/>
        <a:lstStyle/>
        <a:p>
          <a:endParaRPr lang="en-US"/>
        </a:p>
      </dgm:t>
    </dgm:pt>
    <dgm:pt modelId="{1A416E78-11E1-41F6-A6EF-305D393B1D1D}" type="pres">
      <dgm:prSet presAssocID="{24A34DC2-F0EA-4F39-882D-3AD39D892640}" presName="linear" presStyleCnt="0">
        <dgm:presLayoutVars>
          <dgm:animLvl val="lvl"/>
          <dgm:resizeHandles val="exact"/>
        </dgm:presLayoutVars>
      </dgm:prSet>
      <dgm:spPr/>
    </dgm:pt>
    <dgm:pt modelId="{85E2BBC3-4FC2-4BFD-9E99-5CAEBA119A07}" type="pres">
      <dgm:prSet presAssocID="{F35B9B65-FDC1-46E6-AA3E-1BA55F1C1B9A}" presName="parentText" presStyleLbl="node1" presStyleIdx="0" presStyleCnt="5" custScaleY="133518">
        <dgm:presLayoutVars>
          <dgm:chMax val="0"/>
          <dgm:bulletEnabled val="1"/>
        </dgm:presLayoutVars>
      </dgm:prSet>
      <dgm:spPr/>
    </dgm:pt>
    <dgm:pt modelId="{B1FC43A8-5204-4AEC-B41E-C1A88DAE82F6}" type="pres">
      <dgm:prSet presAssocID="{E7F8E8A8-6151-4CD1-8972-696DA08B2F5D}" presName="spacer" presStyleCnt="0"/>
      <dgm:spPr/>
    </dgm:pt>
    <dgm:pt modelId="{00A80085-0AD2-4CBD-B62A-BB841B28681F}" type="pres">
      <dgm:prSet presAssocID="{09C7699F-697B-4C4D-8C79-9B47FC435E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90D592-9CC2-4114-A0BE-0A2EDA7D5141}" type="pres">
      <dgm:prSet presAssocID="{89CAC71F-E156-417B-959E-340838655ED0}" presName="spacer" presStyleCnt="0"/>
      <dgm:spPr/>
    </dgm:pt>
    <dgm:pt modelId="{9FEA3F99-DD40-4CB3-8035-EBE2B2FFBD01}" type="pres">
      <dgm:prSet presAssocID="{5E55A426-2B40-45D1-A0B6-76924BE167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BB0C26-42C1-48DF-8844-3C4BCDCC9957}" type="pres">
      <dgm:prSet presAssocID="{6A86DB46-88C2-46B9-9E3C-81C6AA8EC08B}" presName="spacer" presStyleCnt="0"/>
      <dgm:spPr/>
    </dgm:pt>
    <dgm:pt modelId="{64B662FE-C56A-4399-9C6E-49533C107D2F}" type="pres">
      <dgm:prSet presAssocID="{4C97DF23-9578-4B55-A248-2F76372ABA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D23EFD-1351-4349-B330-639A93E50B01}" type="pres">
      <dgm:prSet presAssocID="{2D846A5D-D7F6-4455-AEBD-0E96E692094C}" presName="spacer" presStyleCnt="0"/>
      <dgm:spPr/>
    </dgm:pt>
    <dgm:pt modelId="{CEB8DE94-D7E3-41EB-9403-8E025D2F1447}" type="pres">
      <dgm:prSet presAssocID="{93F47633-24D9-42AF-BBD7-A40E28FA6E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5934402-E7D3-4AF5-8377-2757C29F50C0}" srcId="{24A34DC2-F0EA-4F39-882D-3AD39D892640}" destId="{F35B9B65-FDC1-46E6-AA3E-1BA55F1C1B9A}" srcOrd="0" destOrd="0" parTransId="{2057F941-E370-4FF4-9251-FC285B0D803E}" sibTransId="{E7F8E8A8-6151-4CD1-8972-696DA08B2F5D}"/>
    <dgm:cxn modelId="{A18E1F04-FADD-45AF-B198-F7D675ABA429}" type="presOf" srcId="{09C7699F-697B-4C4D-8C79-9B47FC435EA8}" destId="{00A80085-0AD2-4CBD-B62A-BB841B28681F}" srcOrd="0" destOrd="0" presId="urn:microsoft.com/office/officeart/2005/8/layout/vList2"/>
    <dgm:cxn modelId="{892E942B-7095-4605-B7BC-14DC6C34E488}" type="presOf" srcId="{4C97DF23-9578-4B55-A248-2F76372ABACF}" destId="{64B662FE-C56A-4399-9C6E-49533C107D2F}" srcOrd="0" destOrd="0" presId="urn:microsoft.com/office/officeart/2005/8/layout/vList2"/>
    <dgm:cxn modelId="{352F4F31-5ED2-4FC2-A7C5-AE14090C92BB}" srcId="{24A34DC2-F0EA-4F39-882D-3AD39D892640}" destId="{93F47633-24D9-42AF-BBD7-A40E28FA6E17}" srcOrd="4" destOrd="0" parTransId="{98013D79-7EC4-4146-B689-7ECDDE5E7E1A}" sibTransId="{474A539F-2C3A-4213-9792-945B78072168}"/>
    <dgm:cxn modelId="{798C494C-E941-4C14-9588-30D833259142}" srcId="{24A34DC2-F0EA-4F39-882D-3AD39D892640}" destId="{09C7699F-697B-4C4D-8C79-9B47FC435EA8}" srcOrd="1" destOrd="0" parTransId="{80F264A0-BD57-46C9-9E97-02FEA9E76056}" sibTransId="{89CAC71F-E156-417B-959E-340838655ED0}"/>
    <dgm:cxn modelId="{16D67881-FB9E-46B9-B263-BD0742DBE0BD}" type="presOf" srcId="{93F47633-24D9-42AF-BBD7-A40E28FA6E17}" destId="{CEB8DE94-D7E3-41EB-9403-8E025D2F1447}" srcOrd="0" destOrd="0" presId="urn:microsoft.com/office/officeart/2005/8/layout/vList2"/>
    <dgm:cxn modelId="{9156ED89-1346-45F9-9F98-641A9D33BD59}" srcId="{24A34DC2-F0EA-4F39-882D-3AD39D892640}" destId="{4C97DF23-9578-4B55-A248-2F76372ABACF}" srcOrd="3" destOrd="0" parTransId="{5A803EF8-24D0-47EA-836F-EB8416DFEA98}" sibTransId="{2D846A5D-D7F6-4455-AEBD-0E96E692094C}"/>
    <dgm:cxn modelId="{E87564A1-AE25-4F4C-955D-BF72213E35F5}" type="presOf" srcId="{24A34DC2-F0EA-4F39-882D-3AD39D892640}" destId="{1A416E78-11E1-41F6-A6EF-305D393B1D1D}" srcOrd="0" destOrd="0" presId="urn:microsoft.com/office/officeart/2005/8/layout/vList2"/>
    <dgm:cxn modelId="{E60122BD-0B63-44AA-8296-A00E6EA7228E}" type="presOf" srcId="{5E55A426-2B40-45D1-A0B6-76924BE16796}" destId="{9FEA3F99-DD40-4CB3-8035-EBE2B2FFBD01}" srcOrd="0" destOrd="0" presId="urn:microsoft.com/office/officeart/2005/8/layout/vList2"/>
    <dgm:cxn modelId="{4DB679EB-328C-43AC-9EE6-BE70E48116CE}" srcId="{24A34DC2-F0EA-4F39-882D-3AD39D892640}" destId="{5E55A426-2B40-45D1-A0B6-76924BE16796}" srcOrd="2" destOrd="0" parTransId="{87AF62B2-B501-45FE-9B89-606BF9AEA77D}" sibTransId="{6A86DB46-88C2-46B9-9E3C-81C6AA8EC08B}"/>
    <dgm:cxn modelId="{733022FC-E2A7-4101-9CFF-0235A2CCB663}" type="presOf" srcId="{F35B9B65-FDC1-46E6-AA3E-1BA55F1C1B9A}" destId="{85E2BBC3-4FC2-4BFD-9E99-5CAEBA119A07}" srcOrd="0" destOrd="0" presId="urn:microsoft.com/office/officeart/2005/8/layout/vList2"/>
    <dgm:cxn modelId="{B324A31E-EE0C-4026-B745-83C4F08DBB02}" type="presParOf" srcId="{1A416E78-11E1-41F6-A6EF-305D393B1D1D}" destId="{85E2BBC3-4FC2-4BFD-9E99-5CAEBA119A07}" srcOrd="0" destOrd="0" presId="urn:microsoft.com/office/officeart/2005/8/layout/vList2"/>
    <dgm:cxn modelId="{AF2B294A-C750-4CF8-B8E4-313529538CF9}" type="presParOf" srcId="{1A416E78-11E1-41F6-A6EF-305D393B1D1D}" destId="{B1FC43A8-5204-4AEC-B41E-C1A88DAE82F6}" srcOrd="1" destOrd="0" presId="urn:microsoft.com/office/officeart/2005/8/layout/vList2"/>
    <dgm:cxn modelId="{4A14B6C7-8632-4FEB-B83A-DE634199690A}" type="presParOf" srcId="{1A416E78-11E1-41F6-A6EF-305D393B1D1D}" destId="{00A80085-0AD2-4CBD-B62A-BB841B28681F}" srcOrd="2" destOrd="0" presId="urn:microsoft.com/office/officeart/2005/8/layout/vList2"/>
    <dgm:cxn modelId="{5827B8C6-C25A-4568-AADE-B9957F0F6000}" type="presParOf" srcId="{1A416E78-11E1-41F6-A6EF-305D393B1D1D}" destId="{ED90D592-9CC2-4114-A0BE-0A2EDA7D5141}" srcOrd="3" destOrd="0" presId="urn:microsoft.com/office/officeart/2005/8/layout/vList2"/>
    <dgm:cxn modelId="{20A6E5DD-5599-4F87-B71B-06CA53DB1E07}" type="presParOf" srcId="{1A416E78-11E1-41F6-A6EF-305D393B1D1D}" destId="{9FEA3F99-DD40-4CB3-8035-EBE2B2FFBD01}" srcOrd="4" destOrd="0" presId="urn:microsoft.com/office/officeart/2005/8/layout/vList2"/>
    <dgm:cxn modelId="{C9FF0A0F-B611-43CA-8558-E999F64A2674}" type="presParOf" srcId="{1A416E78-11E1-41F6-A6EF-305D393B1D1D}" destId="{FDBB0C26-42C1-48DF-8844-3C4BCDCC9957}" srcOrd="5" destOrd="0" presId="urn:microsoft.com/office/officeart/2005/8/layout/vList2"/>
    <dgm:cxn modelId="{A2C11868-13E7-488C-ACAF-193EBBE01157}" type="presParOf" srcId="{1A416E78-11E1-41F6-A6EF-305D393B1D1D}" destId="{64B662FE-C56A-4399-9C6E-49533C107D2F}" srcOrd="6" destOrd="0" presId="urn:microsoft.com/office/officeart/2005/8/layout/vList2"/>
    <dgm:cxn modelId="{1C57EE68-ED5F-4EAC-9338-C721CFE96637}" type="presParOf" srcId="{1A416E78-11E1-41F6-A6EF-305D393B1D1D}" destId="{F5D23EFD-1351-4349-B330-639A93E50B01}" srcOrd="7" destOrd="0" presId="urn:microsoft.com/office/officeart/2005/8/layout/vList2"/>
    <dgm:cxn modelId="{716A7012-0B5A-4F66-ABC6-51BC737574C3}" type="presParOf" srcId="{1A416E78-11E1-41F6-A6EF-305D393B1D1D}" destId="{CEB8DE94-D7E3-41EB-9403-8E025D2F14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B7C40-2B94-40F9-A262-512C41AD8A2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946E62-C60F-42DC-B01D-5AFE3AE08476}">
      <dgm:prSet/>
      <dgm:spPr/>
      <dgm:t>
        <a:bodyPr/>
        <a:lstStyle/>
        <a:p>
          <a:r>
            <a:rPr lang="en-US" b="1" dirty="0"/>
            <a:t>Resident</a:t>
          </a:r>
          <a:r>
            <a:rPr lang="en-US" dirty="0"/>
            <a:t>: a person who lives in a particular place.</a:t>
          </a:r>
        </a:p>
      </dgm:t>
    </dgm:pt>
    <dgm:pt modelId="{3ED92007-D28C-48B9-8EE8-4717383E7266}" type="parTrans" cxnId="{F644C6CD-CC7C-4D1D-B70B-616A38EEBDE2}">
      <dgm:prSet/>
      <dgm:spPr/>
      <dgm:t>
        <a:bodyPr/>
        <a:lstStyle/>
        <a:p>
          <a:endParaRPr lang="en-US"/>
        </a:p>
      </dgm:t>
    </dgm:pt>
    <dgm:pt modelId="{1443E1C8-72D5-408C-A257-EF7FDA65C92E}" type="sibTrans" cxnId="{F644C6CD-CC7C-4D1D-B70B-616A38EEBDE2}">
      <dgm:prSet/>
      <dgm:spPr/>
      <dgm:t>
        <a:bodyPr/>
        <a:lstStyle/>
        <a:p>
          <a:endParaRPr lang="en-US"/>
        </a:p>
      </dgm:t>
    </dgm:pt>
    <dgm:pt modelId="{73B1A1B2-3C09-48B1-999F-1DCB6B7FBE26}">
      <dgm:prSet/>
      <dgm:spPr/>
      <dgm:t>
        <a:bodyPr/>
        <a:lstStyle/>
        <a:p>
          <a:r>
            <a:rPr lang="en-US" b="1" dirty="0"/>
            <a:t>World War I:   </a:t>
          </a:r>
          <a:r>
            <a:rPr lang="en-US" dirty="0"/>
            <a:t>also called the Great War, this was a major war fought mostly in Europe between the Allies, which included France, Great Britain, and the United States and the Central Powers, which included Germany and Austria-Hungary. It was fought from 1914-1918 and ended with the collapse of </a:t>
          </a:r>
          <a:r>
            <a:rPr lang="en-US" dirty="0" err="1"/>
            <a:t>of</a:t>
          </a:r>
          <a:r>
            <a:rPr lang="en-US" dirty="0"/>
            <a:t> the Central Powers.</a:t>
          </a:r>
        </a:p>
      </dgm:t>
    </dgm:pt>
    <dgm:pt modelId="{C6661FEE-4954-4096-9B47-AF628F9EE3F3}" type="parTrans" cxnId="{6126833D-1BB4-4D2E-A74E-3EE1EEFD171D}">
      <dgm:prSet/>
      <dgm:spPr/>
      <dgm:t>
        <a:bodyPr/>
        <a:lstStyle/>
        <a:p>
          <a:endParaRPr lang="en-US"/>
        </a:p>
      </dgm:t>
    </dgm:pt>
    <dgm:pt modelId="{160534E9-11B7-4585-AD63-F713C647AED7}" type="sibTrans" cxnId="{6126833D-1BB4-4D2E-A74E-3EE1EEFD171D}">
      <dgm:prSet/>
      <dgm:spPr/>
      <dgm:t>
        <a:bodyPr/>
        <a:lstStyle/>
        <a:p>
          <a:endParaRPr lang="en-US"/>
        </a:p>
      </dgm:t>
    </dgm:pt>
    <dgm:pt modelId="{DE66CBD2-4D89-4D3A-ADC5-7BBFD482BA9E}" type="pres">
      <dgm:prSet presAssocID="{14EB7C40-2B94-40F9-A262-512C41AD8A28}" presName="linear" presStyleCnt="0">
        <dgm:presLayoutVars>
          <dgm:animLvl val="lvl"/>
          <dgm:resizeHandles val="exact"/>
        </dgm:presLayoutVars>
      </dgm:prSet>
      <dgm:spPr/>
    </dgm:pt>
    <dgm:pt modelId="{EF944536-4C17-459A-AD99-53F54E60155B}" type="pres">
      <dgm:prSet presAssocID="{42946E62-C60F-42DC-B01D-5AFE3AE08476}" presName="parentText" presStyleLbl="node1" presStyleIdx="0" presStyleCnt="2" custScaleY="51062">
        <dgm:presLayoutVars>
          <dgm:chMax val="0"/>
          <dgm:bulletEnabled val="1"/>
        </dgm:presLayoutVars>
      </dgm:prSet>
      <dgm:spPr/>
    </dgm:pt>
    <dgm:pt modelId="{12FDB8B9-EB8F-4D75-A5CA-18FC8E09E6D0}" type="pres">
      <dgm:prSet presAssocID="{1443E1C8-72D5-408C-A257-EF7FDA65C92E}" presName="spacer" presStyleCnt="0"/>
      <dgm:spPr/>
    </dgm:pt>
    <dgm:pt modelId="{05E988F8-0575-49FE-8ED7-F6C9DEC88714}" type="pres">
      <dgm:prSet presAssocID="{73B1A1B2-3C09-48B1-999F-1DCB6B7FBE2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0684817-8810-40A9-BF10-FA49C485F299}" type="presOf" srcId="{14EB7C40-2B94-40F9-A262-512C41AD8A28}" destId="{DE66CBD2-4D89-4D3A-ADC5-7BBFD482BA9E}" srcOrd="0" destOrd="0" presId="urn:microsoft.com/office/officeart/2005/8/layout/vList2"/>
    <dgm:cxn modelId="{6126833D-1BB4-4D2E-A74E-3EE1EEFD171D}" srcId="{14EB7C40-2B94-40F9-A262-512C41AD8A28}" destId="{73B1A1B2-3C09-48B1-999F-1DCB6B7FBE26}" srcOrd="1" destOrd="0" parTransId="{C6661FEE-4954-4096-9B47-AF628F9EE3F3}" sibTransId="{160534E9-11B7-4585-AD63-F713C647AED7}"/>
    <dgm:cxn modelId="{DBC0757A-BB74-4E93-8142-68F830C68251}" type="presOf" srcId="{73B1A1B2-3C09-48B1-999F-1DCB6B7FBE26}" destId="{05E988F8-0575-49FE-8ED7-F6C9DEC88714}" srcOrd="0" destOrd="0" presId="urn:microsoft.com/office/officeart/2005/8/layout/vList2"/>
    <dgm:cxn modelId="{54B30FC0-5D54-40A4-BCFC-A55021FDD77F}" type="presOf" srcId="{42946E62-C60F-42DC-B01D-5AFE3AE08476}" destId="{EF944536-4C17-459A-AD99-53F54E60155B}" srcOrd="0" destOrd="0" presId="urn:microsoft.com/office/officeart/2005/8/layout/vList2"/>
    <dgm:cxn modelId="{F644C6CD-CC7C-4D1D-B70B-616A38EEBDE2}" srcId="{14EB7C40-2B94-40F9-A262-512C41AD8A28}" destId="{42946E62-C60F-42DC-B01D-5AFE3AE08476}" srcOrd="0" destOrd="0" parTransId="{3ED92007-D28C-48B9-8EE8-4717383E7266}" sibTransId="{1443E1C8-72D5-408C-A257-EF7FDA65C92E}"/>
    <dgm:cxn modelId="{DA058681-3015-4221-AF5F-D43370431DD9}" type="presParOf" srcId="{DE66CBD2-4D89-4D3A-ADC5-7BBFD482BA9E}" destId="{EF944536-4C17-459A-AD99-53F54E60155B}" srcOrd="0" destOrd="0" presId="urn:microsoft.com/office/officeart/2005/8/layout/vList2"/>
    <dgm:cxn modelId="{365DDBA4-6F5D-474C-8A2A-A6F4AC338E63}" type="presParOf" srcId="{DE66CBD2-4D89-4D3A-ADC5-7BBFD482BA9E}" destId="{12FDB8B9-EB8F-4D75-A5CA-18FC8E09E6D0}" srcOrd="1" destOrd="0" presId="urn:microsoft.com/office/officeart/2005/8/layout/vList2"/>
    <dgm:cxn modelId="{C8DB283D-C5D7-438C-AC4F-98FA01F7B162}" type="presParOf" srcId="{DE66CBD2-4D89-4D3A-ADC5-7BBFD482BA9E}" destId="{05E988F8-0575-49FE-8ED7-F6C9DEC887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0442C-8C8E-4403-9468-673097C729BD}">
      <dsp:nvSpPr>
        <dsp:cNvPr id="0" name=""/>
        <dsp:cNvSpPr/>
      </dsp:nvSpPr>
      <dsp:spPr>
        <a:xfrm>
          <a:off x="0" y="4400"/>
          <a:ext cx="8961120" cy="1274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do events in other parts of the world make an impact in places far away?</a:t>
          </a:r>
        </a:p>
      </dsp:txBody>
      <dsp:txXfrm>
        <a:off x="62198" y="66598"/>
        <a:ext cx="8836724" cy="1149734"/>
      </dsp:txXfrm>
    </dsp:sp>
    <dsp:sp modelId="{28A04C31-3D09-4D37-B68A-C488C5B59222}">
      <dsp:nvSpPr>
        <dsp:cNvPr id="0" name=""/>
        <dsp:cNvSpPr/>
      </dsp:nvSpPr>
      <dsp:spPr>
        <a:xfrm>
          <a:off x="10170" y="1347650"/>
          <a:ext cx="8940778" cy="1325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the relationship between the 	characteristics of a place, such as geography and climate, and human activity in that place?</a:t>
          </a:r>
        </a:p>
      </dsp:txBody>
      <dsp:txXfrm>
        <a:off x="74881" y="1412361"/>
        <a:ext cx="8811356" cy="119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2BBC3-4FC2-4BFD-9E99-5CAEBA119A07}">
      <dsp:nvSpPr>
        <dsp:cNvPr id="0" name=""/>
        <dsp:cNvSpPr/>
      </dsp:nvSpPr>
      <dsp:spPr>
        <a:xfrm>
          <a:off x="0" y="807"/>
          <a:ext cx="8961120" cy="1120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Boll weevil: </a:t>
          </a:r>
          <a:r>
            <a:rPr lang="en-US" sz="2000" kern="1200" dirty="0"/>
            <a:t>a small beetle with a gray body and a long snout. It lays eggs in the seed pods of the cotton plant where they hatch and cause much damage to crops.</a:t>
          </a:r>
          <a:endParaRPr lang="en-US" sz="1800" kern="1200" dirty="0"/>
        </a:p>
      </dsp:txBody>
      <dsp:txXfrm>
        <a:off x="54692" y="55499"/>
        <a:ext cx="8851736" cy="1010978"/>
      </dsp:txXfrm>
    </dsp:sp>
    <dsp:sp modelId="{00A80085-0AD2-4CBD-B62A-BB841B28681F}">
      <dsp:nvSpPr>
        <dsp:cNvPr id="0" name=""/>
        <dsp:cNvSpPr/>
      </dsp:nvSpPr>
      <dsp:spPr>
        <a:xfrm>
          <a:off x="0" y="1132644"/>
          <a:ext cx="8961120" cy="8391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Cotton: </a:t>
          </a:r>
          <a:r>
            <a:rPr lang="en-US" sz="2000" kern="1200" dirty="0"/>
            <a:t>a plant that makes soft, white fibers which are used to make thread. </a:t>
          </a:r>
        </a:p>
      </dsp:txBody>
      <dsp:txXfrm>
        <a:off x="40962" y="1173606"/>
        <a:ext cx="8879196" cy="757185"/>
      </dsp:txXfrm>
    </dsp:sp>
    <dsp:sp modelId="{9FEA3F99-DD40-4CB3-8035-EBE2B2FFBD01}">
      <dsp:nvSpPr>
        <dsp:cNvPr id="0" name=""/>
        <dsp:cNvSpPr/>
      </dsp:nvSpPr>
      <dsp:spPr>
        <a:xfrm>
          <a:off x="0" y="1983229"/>
          <a:ext cx="8961120" cy="8391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Durable: </a:t>
          </a:r>
          <a:r>
            <a:rPr lang="en-US" sz="2000" kern="1200" dirty="0"/>
            <a:t>not easily broken or worn out.</a:t>
          </a:r>
        </a:p>
      </dsp:txBody>
      <dsp:txXfrm>
        <a:off x="40962" y="2024191"/>
        <a:ext cx="8879196" cy="757185"/>
      </dsp:txXfrm>
    </dsp:sp>
    <dsp:sp modelId="{64B662FE-C56A-4399-9C6E-49533C107D2F}">
      <dsp:nvSpPr>
        <dsp:cNvPr id="0" name=""/>
        <dsp:cNvSpPr/>
      </dsp:nvSpPr>
      <dsp:spPr>
        <a:xfrm>
          <a:off x="0" y="2833813"/>
          <a:ext cx="8961120" cy="8391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Flexible: </a:t>
          </a:r>
          <a:r>
            <a:rPr lang="en-US" sz="2000" kern="1200" dirty="0"/>
            <a:t>easily bent without breaking.</a:t>
          </a:r>
        </a:p>
      </dsp:txBody>
      <dsp:txXfrm>
        <a:off x="40962" y="2874775"/>
        <a:ext cx="8879196" cy="757185"/>
      </dsp:txXfrm>
    </dsp:sp>
    <dsp:sp modelId="{CEB8DE94-D7E3-41EB-9403-8E025D2F1447}">
      <dsp:nvSpPr>
        <dsp:cNvPr id="0" name=""/>
        <dsp:cNvSpPr/>
      </dsp:nvSpPr>
      <dsp:spPr>
        <a:xfrm>
          <a:off x="0" y="3684397"/>
          <a:ext cx="8961120" cy="8391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Long staple: </a:t>
          </a:r>
          <a:r>
            <a:rPr lang="en-US" sz="2000" kern="1200" dirty="0"/>
            <a:t>having really long fibers.</a:t>
          </a:r>
        </a:p>
      </dsp:txBody>
      <dsp:txXfrm>
        <a:off x="40962" y="3725359"/>
        <a:ext cx="8879196" cy="757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4536-4C17-459A-AD99-53F54E60155B}">
      <dsp:nvSpPr>
        <dsp:cNvPr id="0" name=""/>
        <dsp:cNvSpPr/>
      </dsp:nvSpPr>
      <dsp:spPr>
        <a:xfrm>
          <a:off x="0" y="322037"/>
          <a:ext cx="8961120" cy="9364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Resident</a:t>
          </a:r>
          <a:r>
            <a:rPr lang="en-US" sz="2200" kern="1200" dirty="0"/>
            <a:t>: a person who lives in a particular place.</a:t>
          </a:r>
        </a:p>
      </dsp:txBody>
      <dsp:txXfrm>
        <a:off x="45714" y="367751"/>
        <a:ext cx="8869692" cy="845036"/>
      </dsp:txXfrm>
    </dsp:sp>
    <dsp:sp modelId="{05E988F8-0575-49FE-8ED7-F6C9DEC88714}">
      <dsp:nvSpPr>
        <dsp:cNvPr id="0" name=""/>
        <dsp:cNvSpPr/>
      </dsp:nvSpPr>
      <dsp:spPr>
        <a:xfrm>
          <a:off x="0" y="1321862"/>
          <a:ext cx="8961120" cy="18339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World War I:   </a:t>
          </a:r>
          <a:r>
            <a:rPr lang="en-US" sz="2200" kern="1200" dirty="0"/>
            <a:t>also called the Great War, this was a major war fought mostly in Europe between the Allies, which included France, Great Britain, and the United States and the Central Powers, which included Germany and Austria-Hungary. It was fought from 1914-1918 and ended with the collapse of </a:t>
          </a:r>
          <a:r>
            <a:rPr lang="en-US" sz="2200" kern="1200" dirty="0" err="1"/>
            <a:t>of</a:t>
          </a:r>
          <a:r>
            <a:rPr lang="en-US" sz="2200" kern="1200" dirty="0"/>
            <a:t> the Central Powers.</a:t>
          </a:r>
        </a:p>
      </dsp:txBody>
      <dsp:txXfrm>
        <a:off x="89527" y="1411389"/>
        <a:ext cx="8782066" cy="165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zonahighways.com/classroom/arizona-place-nam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zcentral.com/story/news/local/phoenix/2016/05/28/how-phoenix-area-cities-got-their-names/8446705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commons.wikimedia.org/wiki/File:Cotton_boll_maturing_during_the_2010_crop_year_near_Lubbock,_Texas._(25090773346)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www.flickr.com/photos/47108884@N07/4527686332" TargetMode="External"/><Relationship Id="rId4" Type="http://schemas.openxmlformats.org/officeDocument/2006/relationships/hyperlink" Target="https://www.scienceimage.csiro.au/library/plants/i/1366/cotton-boll/" TargetMode="Externa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EzfWWCTE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5446-4A2C-9A29-3A29-8C1E9FA3D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297" y="1321474"/>
            <a:ext cx="9712476" cy="2674930"/>
          </a:xfrm>
        </p:spPr>
        <p:txBody>
          <a:bodyPr/>
          <a:lstStyle/>
          <a:p>
            <a:pPr algn="ctr"/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</a:t>
            </a:r>
            <a:b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Southwest Valley</a:t>
            </a:r>
            <a:endParaRPr lang="en-US" sz="6600" dirty="0"/>
          </a:p>
        </p:txBody>
      </p:sp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622553"/>
            <a:ext cx="5159356" cy="83237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Comprehension Check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8C8FB-A81B-9051-6D82-8FACFFA1680C}"/>
              </a:ext>
            </a:extLst>
          </p:cNvPr>
          <p:cNvSpPr txBox="1"/>
          <p:nvPr/>
        </p:nvSpPr>
        <p:spPr>
          <a:xfrm>
            <a:off x="814388" y="1999825"/>
            <a:ext cx="89544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did Paul Litchfield decide to grow lots of cotton in Arizona?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did geography and climate influence this?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some things we can see today that 	remind us that growing cotton was important 	in the Salt River Valley in the past?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things were included in the company town of Litchfield Park for the people who lived and worked there?</a:t>
            </a:r>
          </a:p>
        </p:txBody>
      </p:sp>
    </p:spTree>
    <p:extLst>
      <p:ext uri="{BB962C8B-B14F-4D97-AF65-F5344CB8AC3E}">
        <p14:creationId xmlns:p14="http://schemas.microsoft.com/office/powerpoint/2010/main" val="235454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622553"/>
            <a:ext cx="5159356" cy="83237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Extension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8C8FB-A81B-9051-6D82-8FACFFA1680C}"/>
              </a:ext>
            </a:extLst>
          </p:cNvPr>
          <p:cNvSpPr txBox="1"/>
          <p:nvPr/>
        </p:nvSpPr>
        <p:spPr>
          <a:xfrm>
            <a:off x="814388" y="1658631"/>
            <a:ext cx="8954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Create and draw a map a town that relies on one of Arizona’s five Cs – copper, cattle, cotton, citrus, or climate.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will your town produce?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Think about what the town needs for people to live there.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will you provide for people to do for fun in their free time?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there be places for people to gather for community events?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other jobs and businesses will the town need to make sure people have what they need?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there be doctors, schools, stores, community centers?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Where will people’s homes be located?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reasons for your decisions to include certain things.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Think about the best places for your buildings and outdoor spaces.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Decide on a name for the town that reflects something about the town’s unique qualities.</a:t>
            </a:r>
          </a:p>
        </p:txBody>
      </p:sp>
    </p:spTree>
    <p:extLst>
      <p:ext uri="{BB962C8B-B14F-4D97-AF65-F5344CB8AC3E}">
        <p14:creationId xmlns:p14="http://schemas.microsoft.com/office/powerpoint/2010/main" val="174167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622553"/>
            <a:ext cx="5159356" cy="832370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Extension Activity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8C8FB-A81B-9051-6D82-8FACFFA1680C}"/>
              </a:ext>
            </a:extLst>
          </p:cNvPr>
          <p:cNvSpPr txBox="1"/>
          <p:nvPr/>
        </p:nvSpPr>
        <p:spPr>
          <a:xfrm>
            <a:off x="814388" y="1658631"/>
            <a:ext cx="8954452" cy="249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can explore other place names in Arizona with students with the online resources below.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https://www.arizonahighways.com/classroom/arizona-place-names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https://www.azcentral.com/story/news/local/phoenix/2016/05/28/how-phoenix-area-cities-got-their-names/84467058/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0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5446-4A2C-9A29-3A29-8C1E9FA3D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285" y="551542"/>
            <a:ext cx="5936342" cy="1132116"/>
          </a:xfrm>
        </p:spPr>
        <p:txBody>
          <a:bodyPr/>
          <a:lstStyle/>
          <a:p>
            <a:pPr algn="ctr"/>
            <a:r>
              <a:rPr lang="en-US" sz="3600" dirty="0"/>
              <a:t>We are the Litchfield Park </a:t>
            </a:r>
            <a:br>
              <a:rPr lang="en-US" sz="3600" dirty="0"/>
            </a:br>
            <a:r>
              <a:rPr lang="en-US" sz="3600" dirty="0"/>
              <a:t>Historical Society</a:t>
            </a:r>
          </a:p>
        </p:txBody>
      </p:sp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45E88-849B-9DD3-6AA9-E5E4E192F294}"/>
              </a:ext>
            </a:extLst>
          </p:cNvPr>
          <p:cNvSpPr txBox="1"/>
          <p:nvPr/>
        </p:nvSpPr>
        <p:spPr>
          <a:xfrm>
            <a:off x="1567543" y="2554514"/>
            <a:ext cx="76925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LITCHFIELD PARK HISTORICAL SOCIETY'S MISSION STATEMENT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connect generations by fostering an understanding and appreciation of the history, arts, and culture of the Southwest Valley."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LITCHFIELD PARK HISTORICAL SOCIETY'S VISION STATEMENT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"To be the historical and cultural heart of the Southwest Valley."</a:t>
            </a:r>
          </a:p>
        </p:txBody>
      </p:sp>
    </p:spTree>
    <p:extLst>
      <p:ext uri="{BB962C8B-B14F-4D97-AF65-F5344CB8AC3E}">
        <p14:creationId xmlns:p14="http://schemas.microsoft.com/office/powerpoint/2010/main" val="107411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5446-4A2C-9A29-3A29-8C1E9FA3D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068" y="1064972"/>
            <a:ext cx="3610385" cy="1303654"/>
          </a:xfrm>
        </p:spPr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Objectives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45E88-849B-9DD3-6AA9-E5E4E192F294}"/>
              </a:ext>
            </a:extLst>
          </p:cNvPr>
          <p:cNvSpPr txBox="1"/>
          <p:nvPr/>
        </p:nvSpPr>
        <p:spPr>
          <a:xfrm>
            <a:off x="1567543" y="2554514"/>
            <a:ext cx="7692571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how growing cotton impacted Arizona.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identify major reasons why cotton growing developed in the Southwest Valley and Arizona.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0A5CD-7C02-6346-69E2-E6242031756B}"/>
              </a:ext>
            </a:extLst>
          </p:cNvPr>
          <p:cNvSpPr txBox="1"/>
          <p:nvPr/>
        </p:nvSpPr>
        <p:spPr>
          <a:xfrm>
            <a:off x="1184068" y="418641"/>
            <a:ext cx="652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49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45E88-849B-9DD3-6AA9-E5E4E192F294}"/>
              </a:ext>
            </a:extLst>
          </p:cNvPr>
          <p:cNvSpPr txBox="1"/>
          <p:nvPr/>
        </p:nvSpPr>
        <p:spPr>
          <a:xfrm>
            <a:off x="614680" y="1853451"/>
            <a:ext cx="9052559" cy="36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lesson has been designed to align with the following Arizona Third Grade Social Studies State Standards: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3.E1.1 Describe and discuss industries and occupations that have shaped Arizona.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3.G2.1 Explain how people modify and adapt to the Arizona environment.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3.G3.1 Describe the movement of people in and out of Arizona over time.	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3.H3.2 Use primary and secondary sources to analyze the changes that have taken place in Arizona which could include the use of current events.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1021081"/>
            <a:ext cx="5159356" cy="832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Arizona Standards Addressed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94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1021081"/>
            <a:ext cx="5159356" cy="832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Essential Questions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D35BD2-56A4-3279-1B6C-08E6A613A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030719"/>
              </p:ext>
            </p:extLst>
          </p:nvPr>
        </p:nvGraphicFramePr>
        <p:xfrm>
          <a:off x="914400" y="2228671"/>
          <a:ext cx="896112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08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1021081"/>
            <a:ext cx="5159356" cy="832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Vocabulary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CB4749-AE46-AC41-23FF-E74E95F5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121591"/>
              </p:ext>
            </p:extLst>
          </p:nvPr>
        </p:nvGraphicFramePr>
        <p:xfrm>
          <a:off x="853440" y="1695271"/>
          <a:ext cx="896112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36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1021081"/>
            <a:ext cx="5159356" cy="832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Vocabulary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EE4AB5-9DBB-D6D1-805B-A98518AC3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577500"/>
              </p:ext>
            </p:extLst>
          </p:nvPr>
        </p:nvGraphicFramePr>
        <p:xfrm>
          <a:off x="807720" y="1999825"/>
          <a:ext cx="896112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39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1021081"/>
            <a:ext cx="5159356" cy="832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Warm Up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8C8FB-A81B-9051-6D82-8FACFFA1680C}"/>
              </a:ext>
            </a:extLst>
          </p:cNvPr>
          <p:cNvSpPr txBox="1"/>
          <p:nvPr/>
        </p:nvSpPr>
        <p:spPr>
          <a:xfrm>
            <a:off x="807720" y="1746990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think of anything made out of cotton?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F7A12-1894-1994-5DED-797408DACE0F}"/>
              </a:ext>
            </a:extLst>
          </p:cNvPr>
          <p:cNvSpPr txBox="1"/>
          <p:nvPr/>
        </p:nvSpPr>
        <p:spPr>
          <a:xfrm>
            <a:off x="807720" y="2472899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Cotton comes from a plant.</a:t>
            </a:r>
            <a:endParaRPr lang="en-US" sz="2800" dirty="0"/>
          </a:p>
        </p:txBody>
      </p:sp>
      <p:pic>
        <p:nvPicPr>
          <p:cNvPr id="4" name="Picture 3" descr="A picture containing tree, person, outdoor, plant&#10;&#10;Description automatically generated">
            <a:extLst>
              <a:ext uri="{FF2B5EF4-FFF2-40B4-BE49-F238E27FC236}">
                <a16:creationId xmlns:a16="http://schemas.microsoft.com/office/drawing/2014/main" id="{B1324539-43B8-4AD1-26A8-BFB102D5F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9988" y="2433667"/>
            <a:ext cx="2367279" cy="3632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A3F41E-9611-C89B-C1DC-BEA2B2ED0AE6}"/>
              </a:ext>
            </a:extLst>
          </p:cNvPr>
          <p:cNvSpPr txBox="1"/>
          <p:nvPr/>
        </p:nvSpPr>
        <p:spPr>
          <a:xfrm>
            <a:off x="7662228" y="5736171"/>
            <a:ext cx="18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scienceimage.csiro.au/library/plants/i/1366/cotton-boll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1" name="Picture 10" descr="A green insect on a leaf&#10;&#10;Description automatically generated with low confidence">
            <a:extLst>
              <a:ext uri="{FF2B5EF4-FFF2-40B4-BE49-F238E27FC236}">
                <a16:creationId xmlns:a16="http://schemas.microsoft.com/office/drawing/2014/main" id="{D2B53893-1A6A-1A74-DD59-BCFFCE616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86341" y="2981707"/>
            <a:ext cx="2996730" cy="1883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23399E-E706-167D-0746-D65BC00EFCE1}"/>
              </a:ext>
            </a:extLst>
          </p:cNvPr>
          <p:cNvSpPr txBox="1"/>
          <p:nvPr/>
        </p:nvSpPr>
        <p:spPr>
          <a:xfrm>
            <a:off x="3905074" y="4543400"/>
            <a:ext cx="236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commons.wikimedia.org/wiki/File:Cotton_boll_maturing_during_the_2010_crop_year_near_Lubbock,_Texas._(25090773346)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4" name="Picture 13" descr="A white flower with a yellow center&#10;&#10;Description automatically generated">
            <a:extLst>
              <a:ext uri="{FF2B5EF4-FFF2-40B4-BE49-F238E27FC236}">
                <a16:creationId xmlns:a16="http://schemas.microsoft.com/office/drawing/2014/main" id="{E5667395-6986-DE81-98CF-5DB055AC9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44971" y="3084904"/>
            <a:ext cx="2662562" cy="2338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E2BA7C-14CA-C57E-6A63-528744E451E7}"/>
              </a:ext>
            </a:extLst>
          </p:cNvPr>
          <p:cNvSpPr txBox="1"/>
          <p:nvPr/>
        </p:nvSpPr>
        <p:spPr>
          <a:xfrm>
            <a:off x="644971" y="5053634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www.flickr.com/photos/47108884@N07/452768633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358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291C03A4-584E-69C5-4FD3-6724C662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773" y="4963885"/>
            <a:ext cx="1587999" cy="169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8B333-BB37-5AB4-678C-028E21D16302}"/>
              </a:ext>
            </a:extLst>
          </p:cNvPr>
          <p:cNvSpPr txBox="1"/>
          <p:nvPr/>
        </p:nvSpPr>
        <p:spPr>
          <a:xfrm>
            <a:off x="1200838" y="228376"/>
            <a:ext cx="610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 in the Southwest Valley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D6DEFF-DE47-4F0A-889C-BC5D2DE2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838" y="1021081"/>
            <a:ext cx="5159356" cy="83237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Instruction and Activity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8C8FB-A81B-9051-6D82-8FACFFA1680C}"/>
              </a:ext>
            </a:extLst>
          </p:cNvPr>
          <p:cNvSpPr txBox="1"/>
          <p:nvPr/>
        </p:nvSpPr>
        <p:spPr>
          <a:xfrm>
            <a:off x="590790" y="1763009"/>
            <a:ext cx="10107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going to watch the video </a:t>
            </a:r>
            <a:r>
              <a:rPr lang="en-US" sz="2400" i="1" dirty="0"/>
              <a:t>Cotton in the Southwest Valley.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r>
              <a:rPr lang="en-US" sz="2400" dirty="0"/>
              <a:t>As you watch the video, look for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reasons cotton became important in Arizona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name of the person who decided to grow cotton in the Southwest Valley for a certain company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names and places in our surroundings today that have to do with cotton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331CE-2D08-90C2-240D-2DED5F79211E}"/>
              </a:ext>
            </a:extLst>
          </p:cNvPr>
          <p:cNvSpPr txBox="1"/>
          <p:nvPr/>
        </p:nvSpPr>
        <p:spPr>
          <a:xfrm>
            <a:off x="729049" y="4963885"/>
            <a:ext cx="896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https://www.youtube.com/watch?v=Q1EzfWWCTE0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18822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837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Trebuchet MS</vt:lpstr>
      <vt:lpstr>Wingdings 3</vt:lpstr>
      <vt:lpstr>Facet</vt:lpstr>
      <vt:lpstr>Cotton in the  Southwest Valley</vt:lpstr>
      <vt:lpstr>We are the Litchfield Park  Historical Society</vt:lpstr>
      <vt:lpstr>Lesson Objectives </vt:lpstr>
      <vt:lpstr>Arizona Standards Addressed </vt:lpstr>
      <vt:lpstr>Essential Questions </vt:lpstr>
      <vt:lpstr>Vocabulary </vt:lpstr>
      <vt:lpstr>Vocabulary </vt:lpstr>
      <vt:lpstr>Warm Up </vt:lpstr>
      <vt:lpstr>Instruction and Activity </vt:lpstr>
      <vt:lpstr>Comprehension Check</vt:lpstr>
      <vt:lpstr>Extension Activity</vt:lpstr>
      <vt:lpstr>Extension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Cotton in the  Southwest Valley</dc:title>
  <dc:creator>lisa hegarty</dc:creator>
  <cp:lastModifiedBy>Karen Krause</cp:lastModifiedBy>
  <cp:revision>7</cp:revision>
  <dcterms:created xsi:type="dcterms:W3CDTF">2022-06-14T17:37:42Z</dcterms:created>
  <dcterms:modified xsi:type="dcterms:W3CDTF">2022-11-02T19:34:31Z</dcterms:modified>
</cp:coreProperties>
</file>